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308" r:id="rId4"/>
    <p:sldId id="289" r:id="rId5"/>
    <p:sldId id="309" r:id="rId6"/>
    <p:sldId id="310" r:id="rId7"/>
    <p:sldId id="299" r:id="rId8"/>
    <p:sldId id="298" r:id="rId9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ACA5"/>
    <a:srgbClr val="DDDDDD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 snapToGrid="0">
      <p:cViewPr>
        <p:scale>
          <a:sx n="66" d="100"/>
          <a:sy n="66" d="100"/>
        </p:scale>
        <p:origin x="2316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7A7CDA-71BB-4CA9-8DA7-158A1B297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DEB817-F503-4ACA-8197-532B80C3EA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C827E6-BEDE-453E-8FBD-9FAF743B5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BB18A2-C4F0-4CA9-8AB2-ACD42CA05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56F186-8885-42BF-890A-3E36E865F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3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A66BA0-F945-4A7D-9A50-2CBC81912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ABBDB40-78F2-4A00-9C52-853EDCD70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4AFFD8-2099-4AE5-BC13-6324681DF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27688D-CA96-455C-A59C-B7C5CAC1A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ED0EE3-E72A-4B12-9B41-77E819CC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65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4C7890D-F32C-47B3-8DEB-7B0397FB13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407895-E11D-4DCF-8A89-0DD640673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8D870C-D3DC-4D37-90D1-0C1F2D20F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C19A69-4952-412A-9105-4E4D31EAC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1608E0-0B3E-4711-9FE0-8B776AE0F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285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9F5093-FF2C-4AF7-81F1-4277E3CD0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5DA8FA-F0EC-4C8E-8527-6BDD0DC3D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A8272-C2AF-4A79-8484-B19F0F10F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6F735E-58D8-40BF-A96D-A712313E5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24B056-89E9-4B1E-A216-50A082013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63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3D1A9E-112D-4DF0-9712-9C1F223A1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B631AF-A31F-4168-889D-045BEFE45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60AF4F-94CB-4FF9-95BD-CC4527B06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B9D42F-68BA-45A2-B426-2B9EF0DBA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09C996-8CD7-4A30-BA0E-5CE148DDD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94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0FED9D-06BA-4FA8-9239-EA0D4AE37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918F35-E3A1-4915-8BBD-E86AB05B72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46F8E45-4EA6-4B31-9FE4-2080A99B3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9DC0D1-5E27-4E58-BB62-8EE60C7A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75F441-224C-47CF-9ED1-E01075C3B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B9634A-C574-4224-AFF4-8BBC92B14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30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EE055E-F58D-4B51-8838-FD6B99B4F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C6CC82B-A1B4-489E-8FF5-69DAE2E1F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E39A72A-9806-451C-84A8-C67BA0797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586FF19-920E-4A16-824A-8563BF359B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1D68C8A-87BD-4E17-83DC-7E7500294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F36C5A5-884D-48D0-89A6-3DCC08D21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8E5F7B3-8CB6-42C7-8A9D-7E52CB5E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C5921A4-DD53-4AD9-BFD7-5C3A6053B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07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410B93-2ED9-4C81-910B-DD5422106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F15FF9E-B229-4801-947C-20C3A943F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292279D-D3F4-4E85-A63C-508D07817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132C69-0941-4763-8F98-7ACFDE57B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139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2EA4D5B-6F9C-4B77-8438-59314A4E3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1AB048E-B6DC-4521-8FFE-F1C2BC7B7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E99C8D-68F2-416F-A1C0-FF01DD964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1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673150-FEEC-40E7-8602-EC5302F6B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FF0468-0C3B-4224-9E1D-C141198E7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09AABBC-FBC5-46B3-9FF4-738A33DBA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A2BDBE-29CB-4D59-B708-8A505AEF7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440B7F-7888-4659-A3A1-C702F8F13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29FC90-FDEA-47D8-94F1-114D17D14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84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E3127A-59ED-40AC-AEF9-545FBF74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1E742EE-335E-409D-89B5-78B797B98C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81FFE09-7D7F-40EF-90ED-A99FB82AC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52E1C0-C36A-498D-9A47-1B8CFE6D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3D4BF4-023C-4650-9B63-05489C29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060B8A-C6AC-4EE6-9F30-D440E5C49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35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988403C-EAA7-4BD5-BD0C-4B218EB0B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56E35F-649D-4B3A-B82A-1E79AC488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3DE6CE-418E-4FAF-A454-27FE76B2E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A24EC-CEC5-4F16-8FEF-8AADDC8EA686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163E22-1457-4AE4-A6F9-9F9174426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C8908B-BC25-4F95-B632-5151503A89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52BA2-270B-4782-87DC-BC06D8D1C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08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82312"/>
            <a:ext cx="12192000" cy="1119457"/>
          </a:xfrm>
        </p:spPr>
        <p:txBody>
          <a:bodyPr anchor="ctr">
            <a:noAutofit/>
          </a:bodyPr>
          <a:lstStyle/>
          <a:p>
            <a:r>
              <a:rPr kumimoji="1" lang="ja-JP" altLang="en-US" sz="4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別府市新湯治・ウェルネス産業創出支援事業</a:t>
            </a:r>
            <a:br>
              <a:rPr kumimoji="1" lang="en-US" altLang="ja-JP" sz="4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kumimoji="1" lang="ja-JP" altLang="en-US" sz="4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事業計画書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10274" y="147307"/>
            <a:ext cx="2020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事業計画書）</a:t>
            </a: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3129A5A8-3BA4-4A04-AF07-1D1D45BF6F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017729"/>
              </p:ext>
            </p:extLst>
          </p:nvPr>
        </p:nvGraphicFramePr>
        <p:xfrm>
          <a:off x="205194" y="2181133"/>
          <a:ext cx="11825697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15572">
                  <a:extLst>
                    <a:ext uri="{9D8B030D-6E8A-4147-A177-3AD203B41FA5}">
                      <a16:colId xmlns:a16="http://schemas.microsoft.com/office/drawing/2014/main" val="1015840581"/>
                    </a:ext>
                  </a:extLst>
                </a:gridCol>
                <a:gridCol w="7810125">
                  <a:extLst>
                    <a:ext uri="{9D8B030D-6E8A-4147-A177-3AD203B41FA5}">
                      <a16:colId xmlns:a16="http://schemas.microsoft.com/office/drawing/2014/main" val="2055512342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法人名・屋号　（フリガナ）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01567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事業名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5427136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補助事業の内容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956169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補助対象経費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　　　　　　　　　　　　　　　　　　　　　　　　　　　　　　　　　　　　　　　　　円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0780081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補助金交付申請額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　　　　　　　　　　　　　　　　　　　　　　　　　　　　　　　　　　　　　　　　　円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2482163"/>
                  </a:ext>
                </a:extLst>
              </a:tr>
            </a:tbl>
          </a:graphicData>
        </a:graphic>
      </p:graphicFrame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6F58C89-7EDC-46DB-9FFC-081521AA24E5}"/>
              </a:ext>
            </a:extLst>
          </p:cNvPr>
          <p:cNvSpPr/>
          <p:nvPr/>
        </p:nvSpPr>
        <p:spPr>
          <a:xfrm>
            <a:off x="501653" y="7024914"/>
            <a:ext cx="11232777" cy="1213039"/>
          </a:xfrm>
          <a:prstGeom prst="round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記載上の注意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本注意書きは削除してください。</a:t>
            </a:r>
          </a:p>
          <a:p>
            <a:endParaRPr lang="en-US" altLang="ja-JP" sz="1400" dirty="0">
              <a:solidFill>
                <a:schemeClr val="bg2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・本事業計画書をもとに、審査を行います。様式は適宜、ページ数（最大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ページ程度）、３ページ以降はレイアウト等を変更して構いません。</a:t>
            </a:r>
          </a:p>
        </p:txBody>
      </p:sp>
    </p:spTree>
    <p:extLst>
      <p:ext uri="{BB962C8B-B14F-4D97-AF65-F5344CB8AC3E}">
        <p14:creationId xmlns:p14="http://schemas.microsoft.com/office/powerpoint/2010/main" val="1205729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-12699"/>
            <a:ext cx="10515600" cy="901700"/>
          </a:xfrm>
        </p:spPr>
        <p:txBody>
          <a:bodyPr>
            <a:normAutofit/>
          </a:bodyPr>
          <a:lstStyle/>
          <a:p>
            <a:r>
              <a:rPr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１．申請者</a:t>
            </a:r>
            <a:endParaRPr kumimoji="1" lang="ja-JP" altLang="en-US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837114"/>
              </p:ext>
            </p:extLst>
          </p:nvPr>
        </p:nvGraphicFramePr>
        <p:xfrm>
          <a:off x="205194" y="771434"/>
          <a:ext cx="11825697" cy="58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15572">
                  <a:extLst>
                    <a:ext uri="{9D8B030D-6E8A-4147-A177-3AD203B41FA5}">
                      <a16:colId xmlns:a16="http://schemas.microsoft.com/office/drawing/2014/main" val="1015840581"/>
                    </a:ext>
                  </a:extLst>
                </a:gridCol>
                <a:gridCol w="7810125">
                  <a:extLst>
                    <a:ext uri="{9D8B030D-6E8A-4147-A177-3AD203B41FA5}">
                      <a16:colId xmlns:a16="http://schemas.microsoft.com/office/drawing/2014/main" val="205551234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法人名・屋号　（フリガナ）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0156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代表者役職・氏名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54271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所在地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956169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設立・開業年月日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0078008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事業形態</a:t>
                      </a:r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　　　</a:t>
                      </a:r>
                      <a:r>
                        <a:rPr kumimoji="1" lang="en-US" altLang="ja-JP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該当を■に変更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□　法人　　　　　　　　　</a:t>
                      </a:r>
                      <a:r>
                        <a:rPr kumimoji="1" lang="zh-TW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□</a:t>
                      </a:r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zh-TW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個人事業　</a:t>
                      </a:r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399036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資本金・出資金</a:t>
                      </a:r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ja-JP" altLang="en-US" sz="180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r>
                        <a:rPr kumimoji="1" lang="en-US" altLang="ja-JP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法人の場合のみ記載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FF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9105249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従業員数    </a:t>
                      </a:r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　　 </a:t>
                      </a:r>
                      <a:r>
                        <a:rPr kumimoji="1" lang="en-US" altLang="ja-JP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役員を除く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rgbClr val="FF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350573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業種　</a:t>
                      </a:r>
                      <a:endParaRPr kumimoji="1" lang="en-US" altLang="ja-JP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70494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事業に要する許認可・免許等</a:t>
                      </a:r>
                      <a:endParaRPr kumimoji="1" lang="en-US" altLang="ja-JP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53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162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２．活用する温泉効能の科学的根拠</a:t>
            </a:r>
            <a:endParaRPr kumimoji="1" lang="ja-JP" altLang="en-US" sz="2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5D2A98C-7929-48F7-8E58-BAE54614A8C0}"/>
              </a:ext>
            </a:extLst>
          </p:cNvPr>
          <p:cNvSpPr txBox="1"/>
          <p:nvPr/>
        </p:nvSpPr>
        <p:spPr>
          <a:xfrm>
            <a:off x="475129" y="1359805"/>
            <a:ext cx="11523192" cy="5309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AD68DF51-21BD-454C-8812-BA4D0B6C3C28}"/>
              </a:ext>
            </a:extLst>
          </p:cNvPr>
          <p:cNvSpPr/>
          <p:nvPr/>
        </p:nvSpPr>
        <p:spPr>
          <a:xfrm>
            <a:off x="484094" y="4908883"/>
            <a:ext cx="11232777" cy="1760857"/>
          </a:xfrm>
          <a:prstGeom prst="round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記載上の注意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本注意書きは削除してください。</a:t>
            </a:r>
          </a:p>
          <a:p>
            <a:endParaRPr lang="en-US" altLang="ja-JP" sz="1400" dirty="0">
              <a:solidFill>
                <a:schemeClr val="bg2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・別府市が提示する「温泉効能の科学的根拠」のうち、どのデータを活用する事業か記載してください。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808996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613310-93A1-44AC-9C4C-74DA4F80898A}"/>
              </a:ext>
            </a:extLst>
          </p:cNvPr>
          <p:cNvSpPr txBox="1"/>
          <p:nvPr/>
        </p:nvSpPr>
        <p:spPr>
          <a:xfrm>
            <a:off x="475129" y="1359805"/>
            <a:ext cx="11523192" cy="5309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３．事業内容</a:t>
            </a:r>
            <a:endParaRPr kumimoji="1" lang="ja-JP" altLang="en-US" sz="2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（１）具体的な事業内容</a:t>
            </a:r>
            <a:endParaRPr lang="en-US" altLang="ja-JP" sz="2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E414723-01A1-4A3A-ACDB-DDF92C3906BA}"/>
              </a:ext>
            </a:extLst>
          </p:cNvPr>
          <p:cNvSpPr/>
          <p:nvPr/>
        </p:nvSpPr>
        <p:spPr>
          <a:xfrm>
            <a:off x="484094" y="4908883"/>
            <a:ext cx="11232777" cy="1760857"/>
          </a:xfrm>
          <a:prstGeom prst="round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記載上の注意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本注意書きは削除してください。</a:t>
            </a:r>
          </a:p>
          <a:p>
            <a:endParaRPr lang="en-US" altLang="ja-JP" sz="1400" dirty="0">
              <a:solidFill>
                <a:schemeClr val="bg2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・現状や課題、本事業に取り組む動機、どのようなサービスや商品開発を創出するのか具体的に記載してください。</a:t>
            </a:r>
            <a:endParaRPr lang="en-US" altLang="ja-JP" sz="1400" dirty="0">
              <a:solidFill>
                <a:schemeClr val="bg2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・取り組む事業がどのように「新湯治・ウェルネス」の産業化につながるか分かるように記載してください。</a:t>
            </a:r>
            <a:endParaRPr lang="en-US" altLang="ja-JP" sz="1400" dirty="0">
              <a:solidFill>
                <a:schemeClr val="bg2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4091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３．事業内容</a:t>
            </a:r>
            <a:endParaRPr kumimoji="1" lang="ja-JP" altLang="en-US" sz="2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）収支予定</a:t>
            </a:r>
            <a:endParaRPr lang="en-US" altLang="ja-JP" sz="2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13" name="表 13">
            <a:extLst>
              <a:ext uri="{FF2B5EF4-FFF2-40B4-BE49-F238E27FC236}">
                <a16:creationId xmlns:a16="http://schemas.microsoft.com/office/drawing/2014/main" id="{341751D6-D067-47DD-BBC0-F8119B7A5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811387"/>
              </p:ext>
            </p:extLst>
          </p:nvPr>
        </p:nvGraphicFramePr>
        <p:xfrm>
          <a:off x="484094" y="1773896"/>
          <a:ext cx="3600000" cy="3846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1082584215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740132257"/>
                    </a:ext>
                  </a:extLst>
                </a:gridCol>
              </a:tblGrid>
              <a:tr h="730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項目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金額</a:t>
                      </a:r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（円）</a:t>
                      </a:r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831773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en-US" altLang="ja-JP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986628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872568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771547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8156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3271858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434826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合計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3252234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3E2B6142-93FE-49B1-8FA0-70280987BC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123250"/>
              </p:ext>
            </p:extLst>
          </p:nvPr>
        </p:nvGraphicFramePr>
        <p:xfrm>
          <a:off x="4583548" y="1773895"/>
          <a:ext cx="7200000" cy="3847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1082584215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3291927322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3465994488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740132257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項目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内容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金額</a:t>
                      </a:r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（税込</a:t>
                      </a:r>
                      <a:r>
                        <a:rPr kumimoji="1" lang="en-US" altLang="ja-JP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:</a:t>
                      </a:r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円）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左記のうち、</a:t>
                      </a:r>
                      <a:endParaRPr kumimoji="1" lang="en-US" altLang="ja-JP" sz="12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補助対象経費</a:t>
                      </a:r>
                      <a:r>
                        <a:rPr kumimoji="1" lang="ja-JP" altLang="en-US" sz="12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（税抜：円）</a:t>
                      </a:r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831773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en-US" altLang="ja-JP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986628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872568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771547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3271858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995419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434826"/>
                  </a:ext>
                </a:extLst>
              </a:tr>
              <a:tr h="445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合計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3252234"/>
                  </a:ext>
                </a:extLst>
              </a:tr>
            </a:tbl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063BA7A-65EF-494C-86A4-0EF62309AD38}"/>
              </a:ext>
            </a:extLst>
          </p:cNvPr>
          <p:cNvSpPr txBox="1"/>
          <p:nvPr/>
        </p:nvSpPr>
        <p:spPr>
          <a:xfrm>
            <a:off x="336313" y="1404000"/>
            <a:ext cx="2825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収入</a:t>
            </a:r>
            <a:r>
              <a:rPr lang="en-US" altLang="ja-JP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EFFB8FA-D555-42D7-8E9D-C9B7EC3D3CF0}"/>
              </a:ext>
            </a:extLst>
          </p:cNvPr>
          <p:cNvSpPr txBox="1"/>
          <p:nvPr/>
        </p:nvSpPr>
        <p:spPr>
          <a:xfrm>
            <a:off x="4435769" y="1404000"/>
            <a:ext cx="2825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支出</a:t>
            </a:r>
            <a:r>
              <a:rPr lang="en-US" altLang="ja-JP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9DA71920-AB97-4323-B915-E8C4C0C8BA01}"/>
              </a:ext>
            </a:extLst>
          </p:cNvPr>
          <p:cNvSpPr/>
          <p:nvPr/>
        </p:nvSpPr>
        <p:spPr>
          <a:xfrm>
            <a:off x="484094" y="5867400"/>
            <a:ext cx="11232777" cy="802339"/>
          </a:xfrm>
          <a:prstGeom prst="round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記載上の注意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本注意書きは削除してください。</a:t>
            </a:r>
          </a:p>
          <a:p>
            <a:endParaRPr lang="en-US" altLang="ja-JP" sz="1400" dirty="0">
              <a:solidFill>
                <a:schemeClr val="bg2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・本事業の収支予定を具体的に記載してください。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551181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613310-93A1-44AC-9C4C-74DA4F80898A}"/>
              </a:ext>
            </a:extLst>
          </p:cNvPr>
          <p:cNvSpPr txBox="1"/>
          <p:nvPr/>
        </p:nvSpPr>
        <p:spPr>
          <a:xfrm>
            <a:off x="475129" y="1359805"/>
            <a:ext cx="11523192" cy="5309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３．事業内容</a:t>
            </a:r>
            <a:endParaRPr kumimoji="1" lang="ja-JP" altLang="en-US" sz="2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）スケジュール</a:t>
            </a:r>
            <a:endParaRPr lang="en-US" altLang="ja-JP" sz="2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E414723-01A1-4A3A-ACDB-DDF92C3906BA}"/>
              </a:ext>
            </a:extLst>
          </p:cNvPr>
          <p:cNvSpPr/>
          <p:nvPr/>
        </p:nvSpPr>
        <p:spPr>
          <a:xfrm>
            <a:off x="484094" y="4908883"/>
            <a:ext cx="11232777" cy="1760857"/>
          </a:xfrm>
          <a:prstGeom prst="round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記載上の注意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本注意書きは削除してください。</a:t>
            </a:r>
          </a:p>
          <a:p>
            <a:endParaRPr lang="en-US" altLang="ja-JP" sz="1400" dirty="0">
              <a:solidFill>
                <a:schemeClr val="bg2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・補助対象期間（申請日から令和８年１月３１日まで）のスケジュールを記載してください。</a:t>
            </a:r>
            <a:endParaRPr lang="en-US" altLang="ja-JP" sz="1400" dirty="0">
              <a:solidFill>
                <a:schemeClr val="bg2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8163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E0CD045-A00F-49F3-A11E-AD980E5AC70B}"/>
              </a:ext>
            </a:extLst>
          </p:cNvPr>
          <p:cNvSpPr txBox="1"/>
          <p:nvPr/>
        </p:nvSpPr>
        <p:spPr>
          <a:xfrm>
            <a:off x="396092" y="1315453"/>
            <a:ext cx="11523192" cy="5309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４．事業の継続性</a:t>
            </a:r>
            <a:endParaRPr kumimoji="1" lang="ja-JP" altLang="en-US" sz="2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9748F007-FFA5-4C6A-88CE-1C70D833D3FB}"/>
              </a:ext>
            </a:extLst>
          </p:cNvPr>
          <p:cNvSpPr/>
          <p:nvPr/>
        </p:nvSpPr>
        <p:spPr>
          <a:xfrm>
            <a:off x="484094" y="4908883"/>
            <a:ext cx="11232777" cy="1760857"/>
          </a:xfrm>
          <a:prstGeom prst="round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記載上の注意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本注意書きは削除してください。</a:t>
            </a:r>
          </a:p>
          <a:p>
            <a:endParaRPr lang="en-US" altLang="ja-JP" sz="1400" dirty="0">
              <a:solidFill>
                <a:schemeClr val="bg2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・今後の事業計画（開発計画、収益化計画等）を記載してください。</a:t>
            </a:r>
          </a:p>
          <a:p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・事業を進めていく上で必要になる事業提携先（仕入れ先、外部委託先、社外専門家等）がある場合は、その連携状況も具体的にご記入ください。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303061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B31C823-3FE0-4C25-BEA9-22E51E676AF3}"/>
              </a:ext>
            </a:extLst>
          </p:cNvPr>
          <p:cNvSpPr txBox="1"/>
          <p:nvPr/>
        </p:nvSpPr>
        <p:spPr>
          <a:xfrm>
            <a:off x="396092" y="1315453"/>
            <a:ext cx="11523192" cy="5309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en-US" altLang="ja-JP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</a:t>
            </a:r>
            <a:r>
              <a:rPr kumimoji="1" lang="ja-JP" altLang="en-US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．その他（任意）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9157AAA9-ED1B-4C5A-9F12-60D1A140203D}"/>
              </a:ext>
            </a:extLst>
          </p:cNvPr>
          <p:cNvSpPr/>
          <p:nvPr/>
        </p:nvSpPr>
        <p:spPr>
          <a:xfrm>
            <a:off x="484094" y="4908883"/>
            <a:ext cx="11232777" cy="1760857"/>
          </a:xfrm>
          <a:prstGeom prst="roundRect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記載上の注意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本注意書きは削除してください。</a:t>
            </a:r>
          </a:p>
          <a:p>
            <a:endParaRPr lang="en-US" altLang="ja-JP" sz="1400" dirty="0">
              <a:solidFill>
                <a:schemeClr val="bg2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4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・その他、特にアピールしたいことなどあれば記載してください。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127285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563</Words>
  <PresentationFormat>ワイド画面</PresentationFormat>
  <Paragraphs>65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UD デジタル 教科書体 NK-R</vt:lpstr>
      <vt:lpstr>游ゴシック</vt:lpstr>
      <vt:lpstr>游ゴシック Light</vt:lpstr>
      <vt:lpstr>Arial</vt:lpstr>
      <vt:lpstr>Office テーマ</vt:lpstr>
      <vt:lpstr>別府市新湯治・ウェルネス産業創出支援事業 事業計画書</vt:lpstr>
      <vt:lpstr>１．申請者</vt:lpstr>
      <vt:lpstr>２．活用する温泉効能の科学的根拠</vt:lpstr>
      <vt:lpstr>３．事業内容</vt:lpstr>
      <vt:lpstr>３．事業内容</vt:lpstr>
      <vt:lpstr>３．事業内容</vt:lpstr>
      <vt:lpstr>４．事業の継続性</vt:lpstr>
      <vt:lpstr>5．その他（任意）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2025-05-20T12:50:49Z</cp:lastPrinted>
  <dcterms:created xsi:type="dcterms:W3CDTF">2025-04-02T11:55:17Z</dcterms:created>
  <dcterms:modified xsi:type="dcterms:W3CDTF">2025-05-20T12:50:58Z</dcterms:modified>
</cp:coreProperties>
</file>